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57" r:id="rId4"/>
    <p:sldId id="263" r:id="rId5"/>
    <p:sldId id="267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661"/>
    <a:srgbClr val="F8B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08" autoAdjust="0"/>
    <p:restoredTop sz="94660"/>
  </p:normalViewPr>
  <p:slideViewPr>
    <p:cSldViewPr>
      <p:cViewPr varScale="1">
        <p:scale>
          <a:sx n="67" d="100"/>
          <a:sy n="67" d="100"/>
        </p:scale>
        <p:origin x="1368" y="60"/>
      </p:cViewPr>
      <p:guideLst>
        <p:guide orient="horz" pos="1620"/>
        <p:guide pos="2880"/>
        <p:guide orient="horz"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ABACF-B331-48C2-A23D-8B21A8909BD2}" type="datetimeFigureOut">
              <a:rPr lang="id-ID" smtClean="0"/>
              <a:pPr/>
              <a:t>25/04/2018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9A4BB-C504-4D8D-B7F7-5E33C745636D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03962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indent="0">
                  <a:buFont typeface="Arial" panose="020B0604020202020204" pitchFamily="34" charset="0"/>
                  <a:buNone/>
                </a:pPr>
                <a:endParaRPr lang="id-ID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d-ID" dirty="0"/>
                  <a:t>Himpunan dinotasikan dengan huruf kapital, secara umum dapat dinotasikan dengan S atau Semesta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d-ID" dirty="0"/>
                  <a:t>1 ϵ A dibaca 1 elemen A</a:t>
                </a: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r>
                  <a:rPr lang="id-ID" b="0" i="0">
                    <a:latin typeface="Cambria Math" panose="02040503050406030204" pitchFamily="18" charset="0"/>
                  </a:rPr>
                  <a:t>0</a:t>
                </a:r>
                <a:r>
                  <a:rPr lang="id-ID" b="0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∉𝐴, </a:t>
                </a:r>
                <a:r>
                  <a:rPr lang="id-ID" dirty="0"/>
                  <a:t>dibaca 0 bukan elemen A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9A4BB-C504-4D8D-B7F7-5E33C745636D}" type="slidenum">
              <a:rPr lang="id-ID" smtClean="0"/>
              <a:pPr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4272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9A4BB-C504-4D8D-B7F7-5E33C745636D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817979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19A4BB-C504-4D8D-B7F7-5E33C745636D}" type="slidenum">
              <a:rPr lang="id-ID" smtClean="0"/>
              <a:pPr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6031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AAC40-7941-41AB-BF3B-8AB0C9C53B5D}" type="datetimeFigureOut">
              <a:rPr lang="en-US" smtClean="0"/>
              <a:pPr/>
              <a:t>4/25/2018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E55E8-F8E4-4D77-BFDC-EB91F184E0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971800" y="2286000"/>
            <a:ext cx="6400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500" b="1" dirty="0" smtClean="0"/>
              <a:t>Uji Proporsi </a:t>
            </a:r>
          </a:p>
          <a:p>
            <a:pPr algn="ctr"/>
            <a:r>
              <a:rPr lang="it-IT" sz="4500" b="1" dirty="0" smtClean="0"/>
              <a:t>Dua Populasi</a:t>
            </a:r>
            <a:endParaRPr lang="en-US" sz="45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"/>
            <a:ext cx="8229600" cy="868361"/>
          </a:xfrm>
        </p:spPr>
        <p:txBody>
          <a:bodyPr/>
          <a:lstStyle/>
          <a:p>
            <a:r>
              <a:rPr lang="en-US" dirty="0" err="1" smtClean="0"/>
              <a:t>Uji</a:t>
            </a:r>
            <a:r>
              <a:rPr lang="en-US" dirty="0" smtClean="0"/>
              <a:t> </a:t>
            </a:r>
            <a:r>
              <a:rPr lang="en-US" dirty="0" err="1" smtClean="0"/>
              <a:t>Hipotesis</a:t>
            </a:r>
            <a:endParaRPr lang="id-ID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199"/>
              </a:xfrm>
            </p:spPr>
            <p:txBody>
              <a:bodyPr>
                <a:normAutofit lnSpcReduction="10000"/>
              </a:bodyPr>
              <a:lstStyle/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000" dirty="0" smtClean="0"/>
                  <a:t>Hipotesis: </a:t>
                </a:r>
              </a:p>
              <a:p>
                <a:pPr marL="800100">
                  <a:buAutoNum type="alphaLcPeriod"/>
                  <a:tabLst>
                    <a:tab pos="800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800100">
                  <a:buAutoNum type="alphaLcPeriod"/>
                  <a:tabLst>
                    <a:tab pos="800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800100">
                  <a:buAutoNum type="alphaLcPeriod"/>
                  <a:tabLst>
                    <a:tab pos="800100" algn="l"/>
                  </a:tabLs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000" dirty="0" smtClean="0"/>
                  <a:t> vs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000" dirty="0" smtClean="0"/>
                  <a:t>Tingkat </a:t>
                </a:r>
                <a:r>
                  <a:rPr lang="en-US" sz="2000" dirty="0" err="1" smtClean="0"/>
                  <a:t>signifikansi</a:t>
                </a:r>
                <a:r>
                  <a:rPr lang="en-US" sz="2000" dirty="0" smtClean="0"/>
                  <a:t>: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000" dirty="0" err="1" smtClean="0"/>
                  <a:t>Statistik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uji</a:t>
                </a:r>
                <a:r>
                  <a:rPr lang="en-US" sz="200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</m:den>
                      </m:f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000" dirty="0" smtClean="0"/>
                  <a:t>Daerah </a:t>
                </a:r>
                <a:r>
                  <a:rPr lang="en-US" sz="2000" dirty="0" err="1" smtClean="0"/>
                  <a:t>kritik</a:t>
                </a:r>
                <a:r>
                  <a:rPr lang="en-US" sz="2000" dirty="0" smtClean="0"/>
                  <a:t>: </a:t>
                </a:r>
              </a:p>
              <a:p>
                <a:pPr marL="800100">
                  <a:buAutoNum type="alphaL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sz="2000" dirty="0" smtClean="0"/>
                  <a:t> atau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b>
                    </m:sSub>
                  </m:oMath>
                </a14:m>
                <a:r>
                  <a:rPr lang="en-US" sz="20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              </a:t>
                </a:r>
                <a:endParaRPr lang="en-US" sz="2000" i="1" dirty="0" smtClean="0">
                  <a:latin typeface="Cambria Math" panose="02040503050406030204" pitchFamily="18" charset="0"/>
                </a:endParaRPr>
              </a:p>
              <a:p>
                <a:pPr marL="800100">
                  <a:buAutoNum type="alphaL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sz="2000" dirty="0" smtClean="0"/>
              </a:p>
              <a:p>
                <a:pPr marL="800100">
                  <a:buAutoNum type="alphaLcPeriod"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&lt;−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endParaRPr lang="en-US" sz="2000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Wingdings" panose="05000000000000000000" pitchFamily="2" charset="2"/>
                  <a:buChar char="q"/>
                </a:pPr>
                <a:r>
                  <a:rPr lang="en-US" sz="2000" dirty="0" err="1" smtClean="0"/>
                  <a:t>Kesimpulan</a:t>
                </a:r>
                <a:endParaRPr lang="en-US" sz="2000" dirty="0" smtClean="0"/>
              </a:p>
              <a:p>
                <a:pPr marL="457200" indent="0">
                  <a:buAutoNum type="alphaLcPeriod"/>
                </a:pPr>
                <a:endParaRPr lang="en-US" sz="2000" dirty="0" smtClean="0"/>
              </a:p>
              <a:p>
                <a:pPr marL="0" indent="0">
                  <a:buNone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199"/>
              </a:xfrm>
              <a:blipFill rotWithShape="0">
                <a:blip r:embed="rId2"/>
                <a:stretch>
                  <a:fillRect l="-667" t="-1335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7832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47800" y="228600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SOAL (1)</a:t>
            </a:r>
            <a:endParaRPr lang="en-US" sz="3000" b="1" i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83369" y="1143000"/>
                <a:ext cx="8653462" cy="4953000"/>
              </a:xfrm>
            </p:spPr>
            <p:txBody>
              <a:bodyPr>
                <a:normAutofit/>
              </a:bodyPr>
              <a:lstStyle/>
              <a:p>
                <a:pPr marL="0" indent="0" algn="just">
                  <a:buNone/>
                </a:pPr>
                <a:r>
                  <a:rPr lang="id-ID" sz="2800" dirty="0" smtClean="0"/>
                  <a:t>Suatu perusahaan ingin melihat </a:t>
                </a:r>
                <a:r>
                  <a:rPr lang="en-US" sz="2800" dirty="0" err="1" smtClean="0"/>
                  <a:t>apakah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terdapat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perbedaan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kualitas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antara</a:t>
                </a:r>
                <a:r>
                  <a:rPr lang="en-US" sz="2800" dirty="0" smtClean="0"/>
                  <a:t> </a:t>
                </a:r>
                <a:r>
                  <a:rPr lang="id-ID" sz="2800" dirty="0" smtClean="0"/>
                  <a:t>mesin yang </a:t>
                </a:r>
                <a:r>
                  <a:rPr lang="id-ID" sz="2800" dirty="0" smtClean="0"/>
                  <a:t>dibeli di dalam neg</a:t>
                </a:r>
                <a:r>
                  <a:rPr lang="en-US" sz="2800" dirty="0" smtClean="0"/>
                  <a:t>e</a:t>
                </a:r>
                <a:r>
                  <a:rPr lang="id-ID" sz="2800" dirty="0" smtClean="0"/>
                  <a:t>ri </a:t>
                </a:r>
                <a:r>
                  <a:rPr lang="id-ID" sz="2800" dirty="0"/>
                  <a:t>dan </a:t>
                </a:r>
                <a:r>
                  <a:rPr lang="id-ID" sz="2800" dirty="0" smtClean="0"/>
                  <a:t>di </a:t>
                </a:r>
                <a:r>
                  <a:rPr lang="id-ID" sz="2800" dirty="0"/>
                  <a:t>luar </a:t>
                </a:r>
                <a:r>
                  <a:rPr lang="id-ID" sz="2800" dirty="0" smtClean="0"/>
                  <a:t>negeri</a:t>
                </a:r>
                <a:r>
                  <a:rPr lang="en-US" sz="2800" dirty="0" smtClean="0"/>
                  <a:t>. </a:t>
                </a:r>
                <a:r>
                  <a:rPr lang="id-ID" sz="2800" dirty="0" smtClean="0"/>
                  <a:t>Untuk </a:t>
                </a:r>
                <a:r>
                  <a:rPr lang="id-ID" sz="2800" dirty="0"/>
                  <a:t>tujuan itu perusahaan mengamati 400 mesin yang dibeli di dalam </a:t>
                </a:r>
                <a:r>
                  <a:rPr lang="id-ID" sz="2800" dirty="0" smtClean="0"/>
                  <a:t>neg</a:t>
                </a:r>
                <a:r>
                  <a:rPr lang="en-US" sz="2800" dirty="0" smtClean="0"/>
                  <a:t>e</a:t>
                </a:r>
                <a:r>
                  <a:rPr lang="id-ID" sz="2800" dirty="0" smtClean="0"/>
                  <a:t>ri </a:t>
                </a:r>
                <a:r>
                  <a:rPr lang="id-ID" sz="2800" dirty="0"/>
                  <a:t>dan 500 </a:t>
                </a:r>
                <a:r>
                  <a:rPr lang="en-US" sz="2800" dirty="0" err="1" smtClean="0"/>
                  <a:t>mesin</a:t>
                </a:r>
                <a:r>
                  <a:rPr lang="en-US" sz="2800" dirty="0" smtClean="0"/>
                  <a:t> </a:t>
                </a:r>
                <a:r>
                  <a:rPr lang="id-ID" sz="2800" dirty="0" smtClean="0"/>
                  <a:t>yang </a:t>
                </a:r>
                <a:r>
                  <a:rPr lang="id-ID" sz="2800" dirty="0"/>
                  <a:t>dibeli di luar </a:t>
                </a:r>
                <a:r>
                  <a:rPr lang="id-ID" sz="2800" dirty="0" smtClean="0"/>
                  <a:t>neg</a:t>
                </a:r>
                <a:r>
                  <a:rPr lang="en-US" sz="2800" dirty="0" smtClean="0"/>
                  <a:t>e</a:t>
                </a:r>
                <a:r>
                  <a:rPr lang="id-ID" sz="2800" dirty="0" smtClean="0"/>
                  <a:t>ri </a:t>
                </a:r>
                <a:r>
                  <a:rPr lang="id-ID" sz="2800" dirty="0"/>
                  <a:t>yang umur mesinnya di bawah 3 tahun. Diamati apakah mesin-mesin tersebut pernah diservis selama 2 tahun </a:t>
                </a:r>
                <a:r>
                  <a:rPr lang="id-ID" sz="2800" dirty="0" smtClean="0"/>
                  <a:t>terakhir</a:t>
                </a:r>
                <a:r>
                  <a:rPr lang="en-US" sz="2800" dirty="0" smtClean="0"/>
                  <a:t>.</a:t>
                </a:r>
                <a:r>
                  <a:rPr lang="id-ID" sz="2800" dirty="0" smtClean="0"/>
                  <a:t> </a:t>
                </a:r>
                <a:r>
                  <a:rPr lang="id-ID" sz="2800" dirty="0"/>
                  <a:t>Ternyata diperoleh data </a:t>
                </a:r>
                <a:r>
                  <a:rPr lang="id-ID" sz="2800" dirty="0" smtClean="0"/>
                  <a:t>53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mesin</a:t>
                </a:r>
                <a:r>
                  <a:rPr lang="id-ID" sz="2800" dirty="0" smtClean="0"/>
                  <a:t> </a:t>
                </a:r>
                <a:r>
                  <a:rPr lang="id-ID" sz="2800" dirty="0"/>
                  <a:t>yang dibeli di dalam </a:t>
                </a:r>
                <a:r>
                  <a:rPr lang="id-ID" sz="2800" dirty="0" smtClean="0"/>
                  <a:t>neg</a:t>
                </a:r>
                <a:r>
                  <a:rPr lang="en-US" sz="2800" dirty="0" smtClean="0"/>
                  <a:t>e</a:t>
                </a:r>
                <a:r>
                  <a:rPr lang="id-ID" sz="2800" dirty="0" smtClean="0"/>
                  <a:t>ri  </a:t>
                </a:r>
                <a:r>
                  <a:rPr lang="id-ID" sz="2800" dirty="0"/>
                  <a:t>dan 78 </a:t>
                </a:r>
                <a:r>
                  <a:rPr lang="en-US" sz="2800" dirty="0" err="1" smtClean="0"/>
                  <a:t>mesin</a:t>
                </a:r>
                <a:r>
                  <a:rPr lang="en-US" sz="2800" dirty="0" smtClean="0"/>
                  <a:t> </a:t>
                </a:r>
                <a:r>
                  <a:rPr lang="id-ID" sz="2800" dirty="0" smtClean="0"/>
                  <a:t>yang </a:t>
                </a:r>
                <a:r>
                  <a:rPr lang="id-ID" sz="2800" dirty="0"/>
                  <a:t>dibeli di luar </a:t>
                </a:r>
                <a:r>
                  <a:rPr lang="id-ID" sz="2800" dirty="0" smtClean="0"/>
                  <a:t>neg</a:t>
                </a:r>
                <a:r>
                  <a:rPr lang="en-US" sz="2800" dirty="0" smtClean="0"/>
                  <a:t>e</a:t>
                </a:r>
                <a:r>
                  <a:rPr lang="id-ID" sz="2800" dirty="0" smtClean="0"/>
                  <a:t>ri </a:t>
                </a:r>
                <a:r>
                  <a:rPr lang="id-ID" sz="2800" dirty="0"/>
                  <a:t>pernah diservis </a:t>
                </a:r>
                <a:r>
                  <a:rPr lang="id-ID" sz="2800" dirty="0" smtClean="0"/>
                  <a:t>berat. </a:t>
                </a:r>
                <a:r>
                  <a:rPr lang="en-US" sz="2800" dirty="0" err="1" smtClean="0"/>
                  <a:t>Kesimpulan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apa</a:t>
                </a:r>
                <a:r>
                  <a:rPr lang="en-US" sz="2800" dirty="0" smtClean="0"/>
                  <a:t> yang </a:t>
                </a:r>
                <a:r>
                  <a:rPr lang="en-US" sz="2800" dirty="0" err="1" smtClean="0"/>
                  <a:t>bisa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diambil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berdasarkan</a:t>
                </a:r>
                <a:r>
                  <a:rPr lang="en-US" sz="2800" dirty="0" smtClean="0"/>
                  <a:t> data </a:t>
                </a:r>
                <a:r>
                  <a:rPr lang="en-US" sz="2800" dirty="0" err="1" smtClean="0"/>
                  <a:t>tersebut</a:t>
                </a:r>
                <a:r>
                  <a:rPr lang="en-US" sz="2800" dirty="0" smtClean="0"/>
                  <a:t>? </a:t>
                </a:r>
                <a:r>
                  <a:rPr lang="en-US" sz="2800" dirty="0" err="1" smtClean="0"/>
                  <a:t>Ujilah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dengan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menggunakan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=10%</m:t>
                    </m:r>
                  </m:oMath>
                </a14:m>
                <a:r>
                  <a:rPr lang="en-US" sz="2800" dirty="0" smtClean="0"/>
                  <a:t>!</a:t>
                </a:r>
                <a:endParaRPr lang="id-ID" sz="2800" dirty="0"/>
              </a:p>
              <a:p>
                <a:pPr marL="0" indent="0" algn="just">
                  <a:buNone/>
                </a:pPr>
                <a:endParaRPr lang="en-US" sz="2800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3369" y="1143000"/>
                <a:ext cx="8653462" cy="4953000"/>
              </a:xfrm>
              <a:blipFill rotWithShape="0">
                <a:blip r:embed="rId3"/>
                <a:stretch>
                  <a:fillRect l="-1408" t="-1232" r="-1408" b="-123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09700" y="224135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SOAL (2)</a:t>
            </a:r>
            <a:endParaRPr lang="en-US" sz="3000" b="1" i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45269" y="1219200"/>
                <a:ext cx="8653462" cy="4267200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buNone/>
                </a:pPr>
                <a:r>
                  <a:rPr lang="en-US" sz="2800" dirty="0" smtClean="0"/>
                  <a:t>Seorang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ahli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kesehatan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lingkungan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menguji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efektifitas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dua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metode</a:t>
                </a:r>
                <a:r>
                  <a:rPr lang="en-US" sz="2800" dirty="0" smtClean="0"/>
                  <a:t> </a:t>
                </a:r>
                <a:r>
                  <a:rPr lang="en-US" sz="2800" dirty="0" err="1"/>
                  <a:t>pemberantasan</a:t>
                </a:r>
                <a:r>
                  <a:rPr lang="en-US" sz="2800" dirty="0"/>
                  <a:t> </a:t>
                </a:r>
                <a:r>
                  <a:rPr lang="en-US" sz="2800" dirty="0" err="1" smtClean="0"/>
                  <a:t>kecoak</a:t>
                </a:r>
                <a:r>
                  <a:rPr lang="en-US" sz="2800" dirty="0" smtClean="0"/>
                  <a:t> </a:t>
                </a:r>
                <a:r>
                  <a:rPr lang="en-US" sz="2800" dirty="0"/>
                  <a:t>di </a:t>
                </a:r>
                <a:r>
                  <a:rPr lang="en-US" sz="2800" dirty="0" err="1"/>
                  <a:t>rumah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tangga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Metode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pertama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dilakukan</a:t>
                </a:r>
                <a:r>
                  <a:rPr lang="en-US" sz="2800" dirty="0"/>
                  <a:t> di 90 </a:t>
                </a:r>
                <a:r>
                  <a:rPr lang="en-US" sz="2800" dirty="0" err="1"/>
                  <a:t>rumah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ternyata</a:t>
                </a:r>
                <a:r>
                  <a:rPr lang="en-US" sz="2800" dirty="0"/>
                  <a:t> 45 </a:t>
                </a:r>
                <a:r>
                  <a:rPr lang="en-US" sz="2800" dirty="0" err="1"/>
                  <a:t>rumah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bebas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kecoak</a:t>
                </a:r>
                <a:r>
                  <a:rPr lang="en-US" sz="2800" dirty="0"/>
                  <a:t>. </a:t>
                </a:r>
                <a:r>
                  <a:rPr lang="en-US" sz="2800" dirty="0" err="1"/>
                  <a:t>Metode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kedua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dilakukan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pada</a:t>
                </a:r>
                <a:r>
                  <a:rPr lang="en-US" sz="2800" dirty="0"/>
                  <a:t> 120 </a:t>
                </a:r>
                <a:r>
                  <a:rPr lang="en-US" sz="2800" dirty="0" err="1"/>
                  <a:t>rumah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dan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hasilnya</a:t>
                </a:r>
                <a:r>
                  <a:rPr lang="en-US" sz="2800" dirty="0"/>
                  <a:t> 85 </a:t>
                </a:r>
                <a:r>
                  <a:rPr lang="en-US" sz="2800" dirty="0" err="1"/>
                  <a:t>rumah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bebas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kecoak</a:t>
                </a:r>
                <a:r>
                  <a:rPr lang="en-US" sz="2800" dirty="0"/>
                  <a:t>. </a:t>
                </a:r>
                <a:r>
                  <a:rPr lang="en-US" sz="2800" dirty="0" err="1" smtClean="0"/>
                  <a:t>Apakah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terdapat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perbedaan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efektifitas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dua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metode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tersebut</a:t>
                </a:r>
                <a:r>
                  <a:rPr lang="en-US" sz="2800" dirty="0" smtClean="0"/>
                  <a:t>? </a:t>
                </a:r>
                <a:r>
                  <a:rPr lang="en-US" sz="2800" dirty="0" err="1" smtClean="0"/>
                  <a:t>Gunakan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=5%</m:t>
                    </m:r>
                  </m:oMath>
                </a14:m>
                <a:r>
                  <a:rPr lang="en-US" sz="2800" dirty="0"/>
                  <a:t>.</a:t>
                </a:r>
                <a:endParaRPr lang="id-ID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269" y="1219200"/>
                <a:ext cx="8653462" cy="4267200"/>
              </a:xfrm>
              <a:blipFill rotWithShape="0">
                <a:blip r:embed="rId3"/>
                <a:stretch>
                  <a:fillRect l="-1408" t="-1286" r="-140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58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409700" y="224135"/>
            <a:ext cx="6324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SOAL (3)</a:t>
            </a:r>
            <a:endParaRPr lang="en-US" sz="3000" b="1" i="1" baseline="-25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245269" y="1219200"/>
                <a:ext cx="8653462" cy="4267200"/>
              </a:xfrm>
            </p:spPr>
            <p:txBody>
              <a:bodyPr>
                <a:normAutofit/>
              </a:bodyPr>
              <a:lstStyle/>
              <a:p>
                <a:pPr marL="0" lvl="0" indent="0" algn="just">
                  <a:buNone/>
                </a:pPr>
                <a:r>
                  <a:rPr lang="en-US" sz="2800" dirty="0" smtClean="0"/>
                  <a:t>Untuk </a:t>
                </a:r>
                <a:r>
                  <a:rPr lang="en-US" sz="2800" dirty="0" err="1" smtClean="0"/>
                  <a:t>melihat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pengaruh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dari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terganggunya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jaringan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Telkomsel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dan</a:t>
                </a:r>
                <a:r>
                  <a:rPr lang="en-US" sz="2800" dirty="0" smtClean="0"/>
                  <a:t> XL </a:t>
                </a:r>
                <a:r>
                  <a:rPr lang="en-US" sz="2800" dirty="0" err="1" smtClean="0"/>
                  <a:t>selama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beberapa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hari</a:t>
                </a:r>
                <a:r>
                  <a:rPr lang="en-US" sz="2800" dirty="0" smtClean="0"/>
                  <a:t> di </a:t>
                </a:r>
                <a:r>
                  <a:rPr lang="en-US" sz="2800" dirty="0" err="1" smtClean="0"/>
                  <a:t>akhir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tahun</a:t>
                </a:r>
                <a:r>
                  <a:rPr lang="en-US" sz="2800" dirty="0" smtClean="0"/>
                  <a:t> 2016 </a:t>
                </a:r>
                <a:r>
                  <a:rPr lang="en-US" sz="2800" dirty="0" err="1" smtClean="0"/>
                  <a:t>terhadap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tingkat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kepuasan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konsumen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dilakukan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survei</a:t>
                </a:r>
                <a:r>
                  <a:rPr lang="en-US" sz="2800" dirty="0" smtClean="0"/>
                  <a:t> di </a:t>
                </a:r>
                <a:r>
                  <a:rPr lang="en-US" sz="2800" dirty="0" err="1" smtClean="0"/>
                  <a:t>minggu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pertama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tahun</a:t>
                </a:r>
                <a:r>
                  <a:rPr lang="en-US" sz="2800" dirty="0" smtClean="0"/>
                  <a:t> 2017. </a:t>
                </a:r>
                <a:r>
                  <a:rPr lang="en-US" sz="2800" dirty="0" err="1"/>
                  <a:t>D</a:t>
                </a:r>
                <a:r>
                  <a:rPr lang="en-US" sz="2800" dirty="0" err="1" smtClean="0"/>
                  <a:t>iperoleh</a:t>
                </a:r>
                <a:r>
                  <a:rPr lang="en-US" sz="2800" dirty="0" smtClean="0"/>
                  <a:t> 75 </a:t>
                </a:r>
                <a:r>
                  <a:rPr lang="en-US" sz="2800" dirty="0" err="1" smtClean="0"/>
                  <a:t>dari</a:t>
                </a:r>
                <a:r>
                  <a:rPr lang="en-US" sz="2800" dirty="0" smtClean="0"/>
                  <a:t> 100 </a:t>
                </a:r>
                <a:r>
                  <a:rPr lang="en-US" sz="2800" dirty="0" err="1" smtClean="0"/>
                  <a:t>konsumen</a:t>
                </a:r>
                <a:r>
                  <a:rPr lang="en-US" sz="2800" dirty="0" smtClean="0"/>
                  <a:t> XL </a:t>
                </a:r>
                <a:r>
                  <a:rPr lang="en-US" sz="2800" dirty="0" err="1"/>
                  <a:t>dan</a:t>
                </a:r>
                <a:r>
                  <a:rPr lang="en-US" sz="2800" dirty="0"/>
                  <a:t> 200 </a:t>
                </a:r>
                <a:r>
                  <a:rPr lang="en-US" sz="2800" dirty="0" err="1"/>
                  <a:t>dari</a:t>
                </a:r>
                <a:r>
                  <a:rPr lang="en-US" sz="2800" dirty="0"/>
                  <a:t> 250 </a:t>
                </a:r>
                <a:r>
                  <a:rPr lang="en-US" sz="2800" dirty="0" err="1"/>
                  <a:t>konsumen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Telkomsel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menyatakan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tidak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puas</a:t>
                </a:r>
                <a:r>
                  <a:rPr lang="en-US" sz="2800" dirty="0" smtClean="0"/>
                  <a:t>. </a:t>
                </a:r>
                <a:r>
                  <a:rPr lang="en-US" sz="2800" dirty="0" err="1" smtClean="0"/>
                  <a:t>Berdasarkan</a:t>
                </a:r>
                <a:r>
                  <a:rPr lang="en-US" sz="2800" dirty="0" smtClean="0"/>
                  <a:t> survey </a:t>
                </a:r>
                <a:r>
                  <a:rPr lang="en-US" sz="2800" dirty="0" err="1" smtClean="0"/>
                  <a:t>tersebut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/>
                  <a:t>benarkah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pernyataan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bahwa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proporsi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konsumen</a:t>
                </a:r>
                <a:r>
                  <a:rPr lang="en-US" sz="2800" dirty="0" smtClean="0"/>
                  <a:t> yang </a:t>
                </a:r>
                <a:r>
                  <a:rPr lang="en-US" sz="2800" dirty="0" err="1" smtClean="0"/>
                  <a:t>tidak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puas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sama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besarnya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untuk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konsumen</a:t>
                </a:r>
                <a:r>
                  <a:rPr lang="en-US" sz="2800" dirty="0" smtClean="0"/>
                  <a:t> XL </a:t>
                </a:r>
                <a:r>
                  <a:rPr lang="en-US" sz="2800" dirty="0" err="1" smtClean="0"/>
                  <a:t>maupun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Telkomsel</a:t>
                </a:r>
                <a:r>
                  <a:rPr lang="en-US" sz="2800" dirty="0" smtClean="0"/>
                  <a:t>? </a:t>
                </a:r>
                <a:r>
                  <a:rPr lang="en-US" sz="2800" dirty="0" err="1" smtClean="0"/>
                  <a:t>Gunakan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=6%</m:t>
                    </m:r>
                  </m:oMath>
                </a14:m>
                <a:r>
                  <a:rPr lang="en-US" sz="2800" dirty="0" smtClean="0"/>
                  <a:t>!</a:t>
                </a:r>
                <a:endParaRPr lang="id-ID" sz="28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5269" y="1219200"/>
                <a:ext cx="8653462" cy="4267200"/>
              </a:xfrm>
              <a:blipFill rotWithShape="0">
                <a:blip r:embed="rId3"/>
                <a:stretch>
                  <a:fillRect l="-1408" t="-1286" r="-1408"/>
                </a:stretch>
              </a:blipFill>
            </p:spPr>
            <p:txBody>
              <a:bodyPr/>
              <a:lstStyle/>
              <a:p>
                <a:r>
                  <a:rPr lang="id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83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14600" y="3225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Arial" pitchFamily="34" charset="0"/>
                <a:cs typeface="Arial" pitchFamily="34" charset="0"/>
              </a:rPr>
              <a:t>THANK YOU</a:t>
            </a:r>
          </a:p>
        </p:txBody>
      </p:sp>
      <p:pic>
        <p:nvPicPr>
          <p:cNvPr id="2051" name="Picture 3" descr="D:\SEMUA YANG PATEN ADA DISINI\logo ugm BAKUI\akarjulang_biru_transp (1) - Cop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05000"/>
            <a:ext cx="2375126" cy="3268133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>
            <a:off x="6172200" y="1701800"/>
            <a:ext cx="0" cy="3657600"/>
          </a:xfrm>
          <a:prstGeom prst="line">
            <a:avLst/>
          </a:prstGeom>
          <a:ln w="38100" cap="rnd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3125</TotalTime>
  <Words>256</Words>
  <Application>Microsoft Office PowerPoint</Application>
  <PresentationFormat>On-screen Show (4:3)</PresentationFormat>
  <Paragraphs>25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Cambria Math</vt:lpstr>
      <vt:lpstr>Wingdings</vt:lpstr>
      <vt:lpstr>Office Theme</vt:lpstr>
      <vt:lpstr>PowerPoint Presentation</vt:lpstr>
      <vt:lpstr>Uji Hipotesis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hp</cp:lastModifiedBy>
  <cp:revision>253</cp:revision>
  <dcterms:created xsi:type="dcterms:W3CDTF">2015-01-09T03:42:23Z</dcterms:created>
  <dcterms:modified xsi:type="dcterms:W3CDTF">2018-04-25T13:36:41Z</dcterms:modified>
</cp:coreProperties>
</file>